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887775326358652E-2"/>
          <c:y val="0.16068365536237747"/>
          <c:w val="0.97211218368189445"/>
          <c:h val="0.5613494087907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6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6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4033415502602026"/>
                  <c:y val="1.19960935679971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BE6A86B-5B78-481F-AED2-9DAF4C7BB165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4EDCC24-9695-4303-95F7-757C6ADA0B96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(185,25)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31037890600568929"/>
                  <c:y val="-0.177262168670562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0389F05F-314E-448C-8049-FDF8FC4C833A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CB52A068-C8E0-4900-98A5-9FDD35730544}" type="PERCENTAGE">
                      <a:rPr lang="ru-RU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(19168,21)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521356038580608E-2"/>
                  <c:y val="0.104079275161884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EB2AD1D-AC25-4051-A57A-D84DD67220BB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6CF2396A-EEA3-49D0-B0FA-B682B6BFEE81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(72,40)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1512971314082865E-2"/>
                  <c:y val="0.100590433747498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Единый налог на вменённый доход</a:t>
                    </a:r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F7F49D24-C884-44D1-97E2-3F47565D77F0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(3860,77)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0938027980684831"/>
                  <c:y val="0.135520967101078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A0336AA-4FBE-443B-AD83-6CBDCBD98FCE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8BEAB91-4B8B-452B-BE9C-2950D08DCE51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(167,38)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2589539701128158"/>
                  <c:y val="-3.36159607772554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FF7BD9A-44C1-4C69-AE4A-7111260E62F9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D557617-38E6-4482-BD62-75216A3A138D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(644)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4225523370794757"/>
                  <c:y val="-0.10170965589053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F56BF21-1EC9-49B9-9224-F0654F78F79C}" type="CATEGORYNAME">
                      <a: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2467BB4F-65EE-4ED7-828A-2E21355B51C1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(2132)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1.7622008423967547E-2"/>
                  <c:y val="-9.21999062382605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00DA17F3-1E5E-4FFB-8F1D-56185B22727B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7A76586-8C6C-4E78-AF9B-89ACD7DCF0A0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(169,82)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4.4723115444587541E-2"/>
                  <c:y val="-0.12095287023436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Компенсация затрат</a:t>
                    </a:r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F7D26F8-DE66-4992-A726-017E70F9E571}" type="PERCENTAGE">
                      <a:rPr lang="en-US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en-US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(2662,50)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9.2561502942781204E-2"/>
                  <c:y val="-5.03662739799258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D60F644-F131-49D3-A198-3595F619FE11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77BE124D-24D4-4920-8B29-F5F4D5E83B6D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(265)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0.16956346767253921"/>
                  <c:y val="-9.79719291103977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A6D4DE9-3289-418C-B261-BDF475076237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2FAFD38-AC56-4768-921C-D826B95A0746}" type="PERCENTAGE">
                      <a:rPr lang="ru-RU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</c:v>
                </c:pt>
                <c:pt idx="3">
                  <c:v>Единый налог на вмененый доход</c:v>
                </c:pt>
                <c:pt idx="4">
                  <c:v>Единый с/х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окружиющую среду</c:v>
                </c:pt>
                <c:pt idx="8">
                  <c:v>компенсация затрат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185.25</c:v>
                </c:pt>
                <c:pt idx="1">
                  <c:v>19168.21</c:v>
                </c:pt>
                <c:pt idx="2">
                  <c:v>72.400000000000006</c:v>
                </c:pt>
                <c:pt idx="3">
                  <c:v>3860.77</c:v>
                </c:pt>
                <c:pt idx="4">
                  <c:v>167.38</c:v>
                </c:pt>
                <c:pt idx="5">
                  <c:v>644</c:v>
                </c:pt>
                <c:pt idx="6">
                  <c:v>2132</c:v>
                </c:pt>
                <c:pt idx="7">
                  <c:v>169.82</c:v>
                </c:pt>
                <c:pt idx="8">
                  <c:v>2662.5</c:v>
                </c:pt>
                <c:pt idx="9">
                  <c:v>265</c:v>
                </c:pt>
                <c:pt idx="10">
                  <c:v>380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282048231349499E-2"/>
                  <c:y val="-1.4560582423296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41024115674796E-2"/>
                  <c:y val="-2.70410816432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549676245808842E-2"/>
                  <c:y val="-1.664066562662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746792202430903E-2"/>
                  <c:y val="-1.248049921996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Единый налог на вменённый доход</c:v>
                </c:pt>
                <c:pt idx="3">
                  <c:v>Единый с/х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19168.21</c:v>
                </c:pt>
                <c:pt idx="1">
                  <c:v>185.25</c:v>
                </c:pt>
                <c:pt idx="2">
                  <c:v>3860.77</c:v>
                </c:pt>
                <c:pt idx="3">
                  <c:v>167.38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028840433780311E-3"/>
                  <c:y val="-2.704108164326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6057680867560153E-3"/>
                  <c:y val="-2.9121164846593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028840433779383E-3"/>
                  <c:y val="-2.496099843993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958313864644323E-17"/>
                  <c:y val="-2.080083203328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Единый налог на вменённый доход</c:v>
                </c:pt>
                <c:pt idx="3">
                  <c:v>Единый с/х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19697.009999999998</c:v>
                </c:pt>
                <c:pt idx="1">
                  <c:v>193.43</c:v>
                </c:pt>
                <c:pt idx="2">
                  <c:v>4073.82</c:v>
                </c:pt>
                <c:pt idx="3">
                  <c:v>174.59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408652130134093E-2"/>
                  <c:y val="-3.536141445657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817304260268186E-2"/>
                  <c:y val="-2.70410816432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20188303646219E-2"/>
                  <c:y val="-2.080083203328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620188303646219E-2"/>
                  <c:y val="-3.120124804992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Единый налог на вменённый доход</c:v>
                </c:pt>
                <c:pt idx="3">
                  <c:v>Единый с/х налог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20414.36</c:v>
                </c:pt>
                <c:pt idx="1">
                  <c:v>202.59</c:v>
                </c:pt>
                <c:pt idx="2">
                  <c:v>1044.1099999999999</c:v>
                </c:pt>
                <c:pt idx="3">
                  <c:v>182.28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8236960"/>
        <c:axId val="628235392"/>
        <c:axId val="0"/>
      </c:bar3DChart>
      <c:catAx>
        <c:axId val="62823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8235392"/>
        <c:crosses val="autoZero"/>
        <c:auto val="1"/>
        <c:lblAlgn val="ctr"/>
        <c:lblOffset val="100"/>
        <c:noMultiLvlLbl val="0"/>
      </c:catAx>
      <c:valAx>
        <c:axId val="6282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823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2862818329115819E-17"/>
                  <c:y val="-2.3557121661033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23695017150748E-2"/>
                  <c:y val="-2.1201409494929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2132</c:v>
                </c:pt>
                <c:pt idx="1">
                  <c:v>265</c:v>
                </c:pt>
                <c:pt idx="2">
                  <c:v>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941544482556762E-3"/>
                  <c:y val="-3.062425815934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824633447671662E-3"/>
                  <c:y val="-2.8268545993239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451273316463276E-17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2192</c:v>
                </c:pt>
                <c:pt idx="1">
                  <c:v>265</c:v>
                </c:pt>
                <c:pt idx="2">
                  <c:v>380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353861206392589E-3"/>
                  <c:y val="-3.0624258159342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17849465406471E-2"/>
                  <c:y val="-2.1201409494929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5912833827136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2252</c:v>
                </c:pt>
                <c:pt idx="1">
                  <c:v>265</c:v>
                </c:pt>
                <c:pt idx="2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4957216"/>
        <c:axId val="764955256"/>
        <c:axId val="0"/>
      </c:bar3DChart>
      <c:catAx>
        <c:axId val="7649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4955256"/>
        <c:crosses val="autoZero"/>
        <c:auto val="1"/>
        <c:lblAlgn val="ctr"/>
        <c:lblOffset val="100"/>
        <c:noMultiLvlLbl val="0"/>
      </c:catAx>
      <c:valAx>
        <c:axId val="76495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6495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0.49302</cdr:x>
      <cdr:y>0.40438</cdr:y>
    </cdr:from>
    <cdr:to>
      <cdr:x>0.55382</cdr:x>
      <cdr:y>0.43504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715001" y="2638424"/>
          <a:ext cx="704850" cy="2000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9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8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8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9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08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7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4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98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4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5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1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0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399B21-0741-4394-B56F-2FE86AF9F83C}" type="datetimeFigureOut">
              <a:rPr lang="ru-RU" smtClean="0"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322" y="0"/>
            <a:ext cx="10636678" cy="162592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решения Пировского районного Совета депутатов Пировского муниципального района на 2019 год и плановый период 2020-2021 годов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1975" y="2797781"/>
            <a:ext cx="8783372" cy="1388534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361" y="0"/>
            <a:ext cx="11069639" cy="8763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налоговых доходов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84"/>
              </p:ext>
            </p:extLst>
          </p:nvPr>
        </p:nvGraphicFramePr>
        <p:xfrm>
          <a:off x="1484313" y="752475"/>
          <a:ext cx="10018712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63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5429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74419"/>
              </p:ext>
            </p:extLst>
          </p:nvPr>
        </p:nvGraphicFramePr>
        <p:xfrm>
          <a:off x="1970088" y="542925"/>
          <a:ext cx="10018710" cy="5791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1187"/>
                <a:gridCol w="1104900"/>
                <a:gridCol w="1266825"/>
                <a:gridCol w="1085850"/>
                <a:gridCol w="1028700"/>
                <a:gridCol w="1111248"/>
              </a:tblGrid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2017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2019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2021год</a:t>
                      </a: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4134,06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6503,98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5609,32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3317,58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3387,85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полученные в виде арендной платы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2023,47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2315,37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1105,36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1723,16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690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475,48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191,35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1976,76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2662,50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6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79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586" y="0"/>
            <a:ext cx="11555414" cy="561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поступлений неналоговых доходов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31392"/>
              </p:ext>
            </p:extLst>
          </p:nvPr>
        </p:nvGraphicFramePr>
        <p:xfrm>
          <a:off x="1484313" y="561973"/>
          <a:ext cx="10183812" cy="539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65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5761" y="76200"/>
            <a:ext cx="10018713" cy="4286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( тыс. руб.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379175"/>
              </p:ext>
            </p:extLst>
          </p:nvPr>
        </p:nvGraphicFramePr>
        <p:xfrm>
          <a:off x="1285876" y="885825"/>
          <a:ext cx="10772774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344"/>
                <a:gridCol w="1193560"/>
                <a:gridCol w="1232375"/>
                <a:gridCol w="1203264"/>
                <a:gridCol w="1203264"/>
                <a:gridCol w="12129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2017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2019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420306,22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471445,31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410292,16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386240,76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385449,36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144946,80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153677,20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162074,90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138548,90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138548,90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75617,98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101199,87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174215,54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186868,42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183379,70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182854,30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182062,90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23268,01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27879,13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20175,56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20175,56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20175,56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муниципальных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районов от возврата остатков субсидий, субвенций и иных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МБТ,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имеющих целевое назначение, прошлых лет из бюджетов муниципальных районов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7103,30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2192,65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субвенций и иных МБТ, имеющих целевое назначение, прошлых лет из бюджетов муниципальных районов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-4845,41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-371,96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33351"/>
            <a:ext cx="10018713" cy="44767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561976"/>
            <a:ext cx="10383841" cy="6381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денежные средства, направляемые на финансовое обеспечение задач и функций государства и местного самоуправления.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отражает направление средств бюджета на выполнение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функций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(раздел→ подраздел→ целевые статьи→ виды расходов)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бюджета непосредственно связана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 управления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она отображает группировку юридических лиц, получающих бюджетные средства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бюджета)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показывает деление расходов государства на текущие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капитальные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на выплату заработной платы, на материальные затраты,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товаров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 (категория расходов→ группы→ предметные статьи→ подстатьи)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осуществляется в соответствии с расходными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обязательствами, обусловленными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законодательством разграничением полномочий, исполнение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должно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происходить в очередном финансовом году за счет средств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бюджетов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7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636" y="209550"/>
            <a:ext cx="10018713" cy="333375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муниципального образования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Пировский район 2017-2021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6244"/>
              </p:ext>
            </p:extLst>
          </p:nvPr>
        </p:nvGraphicFramePr>
        <p:xfrm>
          <a:off x="2047874" y="659341"/>
          <a:ext cx="9982200" cy="570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527"/>
                <a:gridCol w="1216580"/>
                <a:gridCol w="1427143"/>
                <a:gridCol w="1087903"/>
                <a:gridCol w="1052810"/>
                <a:gridCol w="920237"/>
              </a:tblGrid>
              <a:tr h="423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2017 год отчет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2018 год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Прогноз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2019 год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 год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 marL="9525" marR="9525" marT="9525" marB="0" anchor="ctr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33 510,39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111,30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38 809,17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22 194,68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16 736,91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684,40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834,25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756,30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788,50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</a:tr>
              <a:tr h="364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3 545,16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3 821,36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3 563,66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3 510,00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23 382,63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25 810,82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10 914,90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10 919,80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10 930,30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6 400,51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17879,95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4 060,20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3 650,20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3 650,20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241 939,00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253288,54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237 340,06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222 394,37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222 394,37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50 803,54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58564,99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52 616,84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49 653,52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49 653,52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78,84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144,20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26 795,94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31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875,84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29 557,10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30 442,30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30 442,30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6 634,61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11074,43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8 397,09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7 366,10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7 366,10</a:t>
                      </a:r>
                    </a:p>
                  </a:txBody>
                  <a:tcPr marL="9525" marR="9525" marT="9525" marB="0" anchor="b"/>
                </a:tc>
              </a:tr>
              <a:tr h="5420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48 508,94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58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686,08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54 813,87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54 551,99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54 253,35</a:t>
                      </a: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9 277,00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12 834,00</a:t>
                      </a:r>
                    </a:p>
                  </a:txBody>
                  <a:tcPr marL="9525" marR="9525" marT="9525" marB="0" anchor="b"/>
                </a:tc>
              </a:tr>
              <a:tr h="364429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442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286,54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502125,26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440 999,49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414 918,76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411 912,35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6349" y="435203"/>
            <a:ext cx="1257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Тыс. руб.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180955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636" y="1"/>
            <a:ext cx="10018713" cy="74295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Пировского муниципального района на 2019 год по разделам бюджетной классификации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85" y="1000127"/>
            <a:ext cx="10774365" cy="681989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«Общегосударственные вопросы»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38809,17 тыс. руб., в том числе: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«Функционирование высшего должностного лица муниципального образования» – 1435,83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«Функционирование представительного органа муниципального образования» – 1898,88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«Функционирование местных администраций» – 23073,73 тыс. руб.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 Обеспечение деятельности финансовых органов и органов финансового надзора» – 7074,43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«Резервные фонды» - 300,00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общегосударственные вопросы» - 5024,50 тыс. руб.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оборона»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- 756,30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безопасность и правоохранительная деятельность»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-3563,66 тыс. руб.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экономика»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-10914,90 тыс. руб. в том числе: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«Сельское хозяйство» - 2345,40 тыс. руб. 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«Транспорт» – 8208,00 тыс. руб.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«Дорожное хозяйство» – 72,40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«Жилищно-коммунальное хозяйство»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- 4060,20 тыс. руб. в том числе:</a:t>
            </a:r>
          </a:p>
          <a:p>
            <a:pPr marL="457200" lvl="2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«Коммунальное хозяйство» – 3560,20 тыс. руб.</a:t>
            </a:r>
          </a:p>
          <a:p>
            <a:pPr marL="457200" lvl="2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жилищно-коммунального хозяйства» 500,00 тыс. руб.</a:t>
            </a:r>
          </a:p>
          <a:p>
            <a:pPr marL="457200" lvl="1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060" y="133349"/>
            <a:ext cx="10802940" cy="6543676"/>
          </a:xfrm>
        </p:spPr>
        <p:txBody>
          <a:bodyPr>
            <a:normAutofit/>
          </a:bodyPr>
          <a:lstStyle/>
          <a:p>
            <a:pPr marL="285750" lvl="2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«Образование</a:t>
            </a:r>
            <a:r>
              <a:rPr lang="ru-RU" sz="1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- 237340,06 тыс. руб. в том числе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«Дошкольное образование» – 41304,46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«Общее образование» – 162352,13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«Дополнительное образование детей» – 6506,22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«Молодежная политика» – 4268,87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образования» – 22908,38 тыс. руб.</a:t>
            </a:r>
          </a:p>
          <a:p>
            <a:pPr marL="285750" lvl="2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«Культура, Кинематография»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52616,84 тыс. руб. в том числе:</a:t>
            </a:r>
          </a:p>
          <a:p>
            <a:pPr marL="457200" lvl="3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– 38380,81 тыс. руб.</a:t>
            </a:r>
          </a:p>
          <a:p>
            <a:pPr marL="457200" lvl="3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культуры, кинематографии» – 14236,03 тыс. руб.</a:t>
            </a:r>
          </a:p>
          <a:p>
            <a:pPr marL="171450" lvl="3"/>
            <a:r>
              <a:rPr lang="ru-RU" sz="1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«Социальная политика»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29557,10 тыс. руб. в том числе: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«Пенсионное обеспечение» 516,00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Социальное обслуживание населения» – 18021,00 тыс. руб.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«Социальное обеспечение населения» – 6322,50 тыс. руб.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«Охрана семьи м детства» – 1241,30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социальной политики» – 3456,30 тыс. руб. </a:t>
            </a:r>
          </a:p>
          <a:p>
            <a:pPr marL="171450" lvl="3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«Физическая культура и спорт»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- 8397,09 тыс. руб.</a:t>
            </a:r>
          </a:p>
          <a:p>
            <a:pPr marL="171450" lvl="3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«Межбюджетные трансферты общего характера бюджетам бюджетной системы Российской федерации»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54813,87 тыс. руб. в том числе: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«Дотации на выравнивание бюджетной классификации» – 31144,95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межбюджетные трансферты общего характера» – 23668,92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1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88273" y="133165"/>
            <a:ext cx="12748333" cy="158154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района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4425" y="1617051"/>
            <a:ext cx="9215020" cy="46328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познакомит вас с ключевыми положениями проекта основного финансового документа муниципального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Пировский район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2020-2021 годов»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обеспечивает открытость и прозрачность информации для активных и неравнодушных граждан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это прежде всего деньги налогоплательщиков, а значит, каждого из Вас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необходимо, чтобы жители района не просто   знали,   в   каком   направлении   расходуются   средства,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понимали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составления и исполнения бюджета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слушания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назначены на 06.12.2018 в 11:00 по адресу ул. Ленина д. 27 в районом Совете депутатов.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166" y="2027806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проектом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районного Совета депутатов                      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муниципального района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2020-2021 годов»,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с последующими внесенными изменениями в данный проект, можно ознакомиться на официальном сайте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://www.piradm.ru/openbudget/npa-budget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357327"/>
            <a:ext cx="10018713" cy="48605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Что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</a:t>
            </a:r>
            <a:r>
              <a:rPr lang="ru-RU" b="1" i="1" dirty="0"/>
              <a:t> бюджет 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661" y="3861834"/>
            <a:ext cx="1628008" cy="148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07" y="874090"/>
            <a:ext cx="1789112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33996" y="3133543"/>
            <a:ext cx="107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6657" y="710214"/>
            <a:ext cx="3551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 (налоги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 физических лиц,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платежи 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сборы, безвозмездные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523" y="743259"/>
            <a:ext cx="4214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 (социальные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населению, содержание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учреждений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(образование, ЖКХ, культура 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другие), капитальное строительство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3169" y="3861834"/>
            <a:ext cx="3364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 образует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остаток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8221" y="3861834"/>
            <a:ext cx="340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доходную, то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формируется с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1763" y="5608373"/>
            <a:ext cx="9521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требование, предъявляемое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органам, составляющим и утверждающим бюджет</a:t>
            </a:r>
          </a:p>
        </p:txBody>
      </p:sp>
    </p:spTree>
    <p:extLst>
      <p:ext uri="{BB962C8B-B14F-4D97-AF65-F5344CB8AC3E}">
        <p14:creationId xmlns:p14="http://schemas.microsoft.com/office/powerpoint/2010/main" val="39741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847" y="0"/>
            <a:ext cx="10766176" cy="17525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ежегодное формирование и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289" y="17525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проекта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Рассмотрение проекта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Утверждение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бюджета в текущем году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отчета об исполнении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предыдущего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-Утверждение отчета об исполнении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предыдущего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6" y="0"/>
            <a:ext cx="12151094" cy="17525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бюджета-безвозмездные поступления денежных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в бюджет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757" y="1317594"/>
            <a:ext cx="10551868" cy="212694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Налоговым кодексом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-Налог на доходы физических лиц;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-Единый сельскохозяйственный налог;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-Налог на имущество физических лиц;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-Земельный налог;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-Акцизы на нефтепродукты.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6757" y="3192470"/>
            <a:ext cx="1055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других платежей и сборов,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Бюджетным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законодательством РФ, а также штрафов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от использования муниципального имущества;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от продажи муниципального имущества;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-Штрафы.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6757" y="4632341"/>
            <a:ext cx="10022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(межбюджетные трансферты), организаций, граждан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налоговых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неналоговых доходов):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-Дотации;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-Субсидии;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-Иные межбюджетные трансферты.</a:t>
            </a:r>
          </a:p>
        </p:txBody>
      </p:sp>
    </p:spTree>
    <p:extLst>
      <p:ext uri="{BB962C8B-B14F-4D97-AF65-F5344CB8AC3E}">
        <p14:creationId xmlns:p14="http://schemas.microsoft.com/office/powerpoint/2010/main" val="24079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19" y="534879"/>
            <a:ext cx="11352104" cy="317377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муниципального района на 2019год и плановый период 2020-2021 годов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40867"/>
              </p:ext>
            </p:extLst>
          </p:nvPr>
        </p:nvGraphicFramePr>
        <p:xfrm>
          <a:off x="1553592" y="959897"/>
          <a:ext cx="10508726" cy="48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070"/>
                <a:gridCol w="1293333"/>
                <a:gridCol w="1406093"/>
                <a:gridCol w="1368847"/>
                <a:gridCol w="1434029"/>
                <a:gridCol w="1338354"/>
              </a:tblGrid>
              <a:tr h="12381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442062,00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502060,62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439999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414419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411412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21756,00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30615,31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28178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25963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420306,00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471445,31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410292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386241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385449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442286,00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502125,26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440999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414919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411912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 / Профицит (+)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-224,00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-64,64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41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9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969227"/>
              </p:ext>
            </p:extLst>
          </p:nvPr>
        </p:nvGraphicFramePr>
        <p:xfrm>
          <a:off x="1733549" y="2000251"/>
          <a:ext cx="11591925" cy="652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95474" y="152400"/>
            <a:ext cx="9991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муниципального образования на 2019 год.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77549" y="1639907"/>
            <a:ext cx="10763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 руб.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93607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6" y="0"/>
            <a:ext cx="10018713" cy="3905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(тыс. руб.)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819179"/>
              </p:ext>
            </p:extLst>
          </p:nvPr>
        </p:nvGraphicFramePr>
        <p:xfrm>
          <a:off x="1627188" y="561975"/>
          <a:ext cx="10079036" cy="5600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4932"/>
                <a:gridCol w="1197794"/>
                <a:gridCol w="1331947"/>
                <a:gridCol w="1130718"/>
                <a:gridCol w="1245706"/>
                <a:gridCol w="1117939"/>
              </a:tblGrid>
              <a:tr h="9248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2017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год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48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17613,17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24111,33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24098,01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24860,15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22575,14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13268,17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19047,30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19168,21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19697,01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20414,36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193,43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202,59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вменённый доход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3563,69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3831,92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3860,77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4073,82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1044,11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с/х налог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158,32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167,38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174,59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468,72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58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Отмененные налоги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3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6973</TotalTime>
  <Words>1267</Words>
  <Application>Microsoft Office PowerPoint</Application>
  <PresentationFormat>Широкоэкранный</PresentationFormat>
  <Paragraphs>444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Corbel</vt:lpstr>
      <vt:lpstr>Times New Roman</vt:lpstr>
      <vt:lpstr>Параллакс</vt:lpstr>
      <vt:lpstr>К проекту решения Пировского районного Совета депутатов Пировского муниципального района на 2019 год и плановый период 2020-2021 годов </vt:lpstr>
      <vt:lpstr>Уважаемые жители Пировского района ! </vt:lpstr>
      <vt:lpstr>Публичные слушания назначены на 06.12.2018 в 11:00 по адресу ул. Ленина д. 27 в районом Совете депутатов. </vt:lpstr>
      <vt:lpstr>Что такое бюджет ? </vt:lpstr>
      <vt:lpstr>Бюджетный процесс – ежегодное формирование и исполнение бюджета </vt:lpstr>
      <vt:lpstr>Доходы бюджета-безвозмездные поступления денежных средств в бюджет</vt:lpstr>
      <vt:lpstr>Основные параметры бюджета Пировского муниципального района на 2019год и плановый период 2020-2021 годов   </vt:lpstr>
      <vt:lpstr>Презентация PowerPoint</vt:lpstr>
      <vt:lpstr>Налоговые доходы (тыс. руб.)</vt:lpstr>
      <vt:lpstr>Динамика поступления налоговых доходов ( тыс. руб. )</vt:lpstr>
      <vt:lpstr>Неналоговые доходы ( тыс. руб. )</vt:lpstr>
      <vt:lpstr>Динамика поступлений неналоговых доходов ( тыс. руб. )</vt:lpstr>
      <vt:lpstr>Безвозмездные поступления ( тыс. руб. )</vt:lpstr>
      <vt:lpstr>Расходы бюджета</vt:lpstr>
      <vt:lpstr>Расходы бюджета муниципального образования Пировский район 2017-2021 годах</vt:lpstr>
      <vt:lpstr>Расходы Пировского муниципального района на 2019 год по разделам бюджетной классификации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Пировского районного Совета депутатов Пировского муниципального района на 2019 год и плановый период 2020-2021 годов</dc:title>
  <dc:creator>Андрей</dc:creator>
  <cp:lastModifiedBy>Андрей</cp:lastModifiedBy>
  <cp:revision>41</cp:revision>
  <cp:lastPrinted>2018-12-04T02:17:07Z</cp:lastPrinted>
  <dcterms:created xsi:type="dcterms:W3CDTF">2018-11-28T05:11:44Z</dcterms:created>
  <dcterms:modified xsi:type="dcterms:W3CDTF">2018-12-04T02:44:30Z</dcterms:modified>
</cp:coreProperties>
</file>